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Open Sans Bold" charset="1" panose="020B0806030504020204"/>
      <p:regular r:id="rId25"/>
    </p:embeddedFont>
    <p:embeddedFont>
      <p:font typeface="Open Sans" charset="1" panose="020B0606030504020204"/>
      <p:regular r:id="rId26"/>
    </p:embeddedFont>
    <p:embeddedFont>
      <p:font typeface="Canva Sans" charset="1" panose="020B0503030501040103"/>
      <p:regular r:id="rId27"/>
    </p:embeddedFont>
    <p:embeddedFont>
      <p:font typeface="Canva Sans Bold" charset="1" panose="020B0803030501040103"/>
      <p:regular r:id="rId28"/>
    </p:embeddedFont>
    <p:embeddedFont>
      <p:font typeface="Canva Sans Italics" charset="1" panose="020B0503030501040103"/>
      <p:regular r:id="rId29"/>
    </p:embeddedFont>
    <p:embeddedFont>
      <p:font typeface="Noto Sans T Chinese Bold" charset="1" panose="020B08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9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0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08126" y="-179907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28926" y="7856453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6372" y="8788273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59887" y="3342447"/>
            <a:ext cx="11168227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b="true" sz="9600">
                <a:solidFill>
                  <a:srgbClr val="16B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Future-Proof Fleet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56120" y="5019993"/>
            <a:ext cx="14456326" cy="811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1E41"/>
                </a:solidFill>
                <a:latin typeface="Open Sans"/>
                <a:ea typeface="Open Sans"/>
                <a:cs typeface="Open Sans"/>
                <a:sym typeface="Open Sans"/>
              </a:rPr>
              <a:t>Data Insights for a Safer, Smarter Transportation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444568" y="-46277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4" y="0"/>
                </a:lnTo>
                <a:lnTo>
                  <a:pt x="1629464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79633" y="7770728"/>
            <a:ext cx="2755813" cy="811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D4D7D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Group 1: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36845" y="8740648"/>
            <a:ext cx="9562033" cy="70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D4D7D7"/>
                </a:solidFill>
                <a:latin typeface="Open Sans"/>
                <a:ea typeface="Open Sans"/>
                <a:cs typeface="Open Sans"/>
                <a:sym typeface="Open Sans"/>
              </a:rPr>
              <a:t>Hao-Yu Chou, Shalini Dixit, Shriya Dubey, Jishita Durgempudi, 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4D7D7"/>
                </a:solidFill>
                <a:latin typeface="Open Sans"/>
                <a:ea typeface="Open Sans"/>
                <a:cs typeface="Open Sans"/>
                <a:sym typeface="Open Sans"/>
              </a:rPr>
              <a:t>Jack Feen, Sri Gabbita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0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851653" y="8309558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4"/>
                </a:lnTo>
                <a:lnTo>
                  <a:pt x="0" y="1897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81164" y="-1028700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0351" y="2507839"/>
            <a:ext cx="6959986" cy="6147988"/>
          </a:xfrm>
          <a:custGeom>
            <a:avLst/>
            <a:gdLst/>
            <a:ahLst/>
            <a:cxnLst/>
            <a:rect r="r" b="b" t="t" l="l"/>
            <a:pathLst>
              <a:path h="6147988" w="6959986">
                <a:moveTo>
                  <a:pt x="0" y="0"/>
                </a:moveTo>
                <a:lnTo>
                  <a:pt x="6959986" y="0"/>
                </a:lnTo>
                <a:lnTo>
                  <a:pt x="6959986" y="6147987"/>
                </a:lnTo>
                <a:lnTo>
                  <a:pt x="0" y="6147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0376" y="9615859"/>
            <a:ext cx="8456268" cy="45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Enhancing fleet safety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70578" y="509581"/>
            <a:ext cx="1337213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49"/>
              </a:lnSpc>
              <a:spcBef>
                <a:spcPct val="0"/>
              </a:spcBef>
            </a:pPr>
            <a:r>
              <a:rPr lang="en-US" b="true" sz="6874">
                <a:solidFill>
                  <a:srgbClr val="16B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Recommendation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40129" y="2403064"/>
            <a:ext cx="6681244" cy="86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1"/>
              </a:lnSpc>
            </a:pPr>
            <a:r>
              <a:rPr lang="en-US" sz="5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Speed Governors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40129" y="3491147"/>
            <a:ext cx="6259880" cy="326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7"/>
              </a:lnSpc>
            </a:pPr>
            <a:r>
              <a:rPr lang="en-US" sz="268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Limit vehicle speed to 75 mph</a:t>
            </a:r>
          </a:p>
          <a:p>
            <a:pPr algn="l">
              <a:lnSpc>
                <a:spcPts val="3757"/>
              </a:lnSpc>
            </a:pPr>
          </a:p>
          <a:p>
            <a:pPr algn="l">
              <a:lnSpc>
                <a:spcPts val="5437"/>
              </a:lnSpc>
            </a:pPr>
            <a:r>
              <a:rPr lang="en-US" sz="388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Price</a:t>
            </a:r>
          </a:p>
          <a:p>
            <a:pPr algn="l">
              <a:lnSpc>
                <a:spcPts val="3757"/>
              </a:lnSpc>
            </a:pPr>
          </a:p>
          <a:p>
            <a:pPr algn="l">
              <a:lnSpc>
                <a:spcPts val="3757"/>
              </a:lnSpc>
            </a:pPr>
            <a:r>
              <a:rPr lang="en-US" sz="268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$120/Speed Governor * 300 Trucks = </a:t>
            </a:r>
          </a:p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$36,000 Total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0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92525" y="1531899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06873" y="1531899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763226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895309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895309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763226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07636" y="3844290"/>
            <a:ext cx="13272728" cy="269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b="true" sz="9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is the optimal truck model?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0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86426" y="-1377389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96542" y="4401613"/>
            <a:ext cx="5862758" cy="4318271"/>
          </a:xfrm>
          <a:custGeom>
            <a:avLst/>
            <a:gdLst/>
            <a:ahLst/>
            <a:cxnLst/>
            <a:rect r="r" b="b" t="t" l="l"/>
            <a:pathLst>
              <a:path h="4318271" w="5862758">
                <a:moveTo>
                  <a:pt x="0" y="0"/>
                </a:moveTo>
                <a:lnTo>
                  <a:pt x="5862758" y="0"/>
                </a:lnTo>
                <a:lnTo>
                  <a:pt x="5862758" y="4318271"/>
                </a:lnTo>
                <a:lnTo>
                  <a:pt x="0" y="4318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1" t="0" r="-19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19119"/>
            <a:ext cx="11970890" cy="919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84"/>
              </a:lnSpc>
              <a:spcBef>
                <a:spcPct val="0"/>
              </a:spcBef>
            </a:pPr>
            <a:r>
              <a:rPr lang="en-US" b="true" sz="6153">
                <a:solidFill>
                  <a:srgbClr val="16B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Rating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759473" y="4401613"/>
            <a:ext cx="4637069" cy="4318271"/>
          </a:xfrm>
          <a:custGeom>
            <a:avLst/>
            <a:gdLst/>
            <a:ahLst/>
            <a:cxnLst/>
            <a:rect r="r" b="b" t="t" l="l"/>
            <a:pathLst>
              <a:path h="4318271" w="4637069">
                <a:moveTo>
                  <a:pt x="0" y="0"/>
                </a:moveTo>
                <a:lnTo>
                  <a:pt x="4637069" y="0"/>
                </a:lnTo>
                <a:lnTo>
                  <a:pt x="4637069" y="4318271"/>
                </a:lnTo>
                <a:lnTo>
                  <a:pt x="0" y="4318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16004" y="3350887"/>
            <a:ext cx="4811917" cy="948934"/>
          </a:xfrm>
          <a:custGeom>
            <a:avLst/>
            <a:gdLst/>
            <a:ahLst/>
            <a:cxnLst/>
            <a:rect r="r" b="b" t="t" l="l"/>
            <a:pathLst>
              <a:path h="948934" w="4811917">
                <a:moveTo>
                  <a:pt x="0" y="0"/>
                </a:moveTo>
                <a:lnTo>
                  <a:pt x="4811917" y="0"/>
                </a:lnTo>
                <a:lnTo>
                  <a:pt x="4811917" y="948934"/>
                </a:lnTo>
                <a:lnTo>
                  <a:pt x="0" y="9489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79427" y="1790288"/>
            <a:ext cx="5987016" cy="2035066"/>
            <a:chOff x="0" y="0"/>
            <a:chExt cx="7982688" cy="271342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7982688" cy="7732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17"/>
                </a:lnSpc>
                <a:spcBef>
                  <a:spcPct val="0"/>
                </a:spcBef>
              </a:pPr>
              <a:r>
                <a:rPr lang="en-US" b="true" sz="3512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Factors Considered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73628"/>
              <a:ext cx="7982688" cy="1639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32"/>
                </a:lnSpc>
              </a:pPr>
              <a:r>
                <a:rPr lang="en-US" sz="2195">
                  <a:solidFill>
                    <a:srgbClr val="D4D7D7"/>
                  </a:solidFill>
                  <a:latin typeface="Open Sans"/>
                  <a:ea typeface="Open Sans"/>
                  <a:cs typeface="Open Sans"/>
                  <a:sym typeface="Open Sans"/>
                </a:rPr>
                <a:t>Enriched with outside geolocational data</a:t>
              </a:r>
            </a:p>
            <a:p>
              <a:pPr algn="l">
                <a:lnSpc>
                  <a:spcPts val="1932"/>
                </a:lnSpc>
              </a:pPr>
            </a:p>
            <a:p>
              <a:pPr algn="l">
                <a:lnSpc>
                  <a:spcPts val="1932"/>
                </a:lnSpc>
              </a:pPr>
              <a:r>
                <a:rPr lang="en-US" sz="2195">
                  <a:solidFill>
                    <a:srgbClr val="D4D7D7"/>
                  </a:solidFill>
                  <a:latin typeface="Open Sans"/>
                  <a:ea typeface="Open Sans"/>
                  <a:cs typeface="Open Sans"/>
                  <a:sym typeface="Open Sans"/>
                </a:rPr>
                <a:t>Outlier drivers removed</a:t>
              </a:r>
            </a:p>
            <a:p>
              <a:pPr algn="l">
                <a:lnSpc>
                  <a:spcPts val="1932"/>
                </a:lnSpc>
              </a:pPr>
            </a:p>
            <a:p>
              <a:pPr algn="l" marL="0" indent="0" lvl="0">
                <a:lnSpc>
                  <a:spcPts val="1932"/>
                </a:lnSpc>
              </a:pPr>
              <a:r>
                <a:rPr lang="en-US" sz="2195">
                  <a:solidFill>
                    <a:srgbClr val="D4D7D7"/>
                  </a:solidFill>
                  <a:latin typeface="Open Sans"/>
                  <a:ea typeface="Open Sans"/>
                  <a:cs typeface="Open Sans"/>
                  <a:sym typeface="Open Sans"/>
                </a:rPr>
                <a:t>Overspeed not considered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53749" y="4732515"/>
            <a:ext cx="6321500" cy="80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5"/>
              </a:lnSpc>
            </a:pPr>
          </a:p>
          <a:p>
            <a:pPr algn="l" marL="0" indent="0" lvl="0">
              <a:lnSpc>
                <a:spcPts val="3245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579427" y="4176629"/>
            <a:ext cx="4888884" cy="2865874"/>
            <a:chOff x="0" y="0"/>
            <a:chExt cx="6518512" cy="382116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76200"/>
              <a:ext cx="6518512" cy="864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429"/>
                </a:lnSpc>
                <a:spcBef>
                  <a:spcPct val="0"/>
                </a:spcBef>
              </a:pPr>
              <a:r>
                <a:rPr lang="en-US" b="true" sz="3878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Risk Scores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83760"/>
              <a:ext cx="6518512" cy="2237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3"/>
                </a:lnSpc>
              </a:pPr>
              <a:r>
                <a:rPr lang="en-US" sz="2423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Best</a:t>
              </a:r>
              <a:r>
                <a:rPr lang="en-US" sz="2423">
                  <a:solidFill>
                    <a:srgbClr val="D4D7D7"/>
                  </a:solidFill>
                  <a:latin typeface="Open Sans"/>
                  <a:ea typeface="Open Sans"/>
                  <a:cs typeface="Open Sans"/>
                  <a:sym typeface="Open Sans"/>
                </a:rPr>
                <a:t>:</a:t>
              </a:r>
            </a:p>
            <a:p>
              <a:pPr algn="l">
                <a:lnSpc>
                  <a:spcPts val="3393"/>
                </a:lnSpc>
              </a:pPr>
              <a:r>
                <a:rPr lang="en-US" sz="2423">
                  <a:solidFill>
                    <a:srgbClr val="D4D7D7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     Western Star - 3.09</a:t>
              </a:r>
            </a:p>
            <a:p>
              <a:pPr algn="l">
                <a:lnSpc>
                  <a:spcPts val="3393"/>
                </a:lnSpc>
              </a:pPr>
              <a:r>
                <a:rPr lang="en-US" sz="2423">
                  <a:solidFill>
                    <a:srgbClr val="D4D7D7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     Caterpillar - 3.84</a:t>
              </a:r>
            </a:p>
            <a:p>
              <a:pPr algn="l" marL="0" indent="0" lvl="0">
                <a:lnSpc>
                  <a:spcPts val="3393"/>
                </a:lnSpc>
                <a:spcBef>
                  <a:spcPct val="0"/>
                </a:spcBef>
              </a:pPr>
              <a:r>
                <a:rPr lang="en-US" sz="2423">
                  <a:solidFill>
                    <a:srgbClr val="D4D7D7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     Navistar - 3.99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298708"/>
              <a:ext cx="6518512" cy="522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9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79427" y="7273656"/>
            <a:ext cx="5053466" cy="3387194"/>
            <a:chOff x="0" y="0"/>
            <a:chExt cx="6737955" cy="451625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85725"/>
              <a:ext cx="6737955" cy="897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612"/>
                </a:lnSpc>
                <a:spcBef>
                  <a:spcPct val="0"/>
                </a:spcBef>
              </a:pPr>
              <a:r>
                <a:rPr lang="en-US" b="true" sz="4008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MPG Rankings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96062"/>
              <a:ext cx="6737955" cy="2314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7"/>
                </a:lnSpc>
              </a:pPr>
              <a:r>
                <a:rPr lang="en-US" sz="2505">
                  <a:solidFill>
                    <a:srgbClr val="D4D7D7"/>
                  </a:solidFill>
                  <a:latin typeface="Open Sans"/>
                  <a:ea typeface="Open Sans"/>
                  <a:cs typeface="Open Sans"/>
                  <a:sym typeface="Open Sans"/>
                </a:rPr>
                <a:t>Best:</a:t>
              </a:r>
            </a:p>
            <a:p>
              <a:pPr algn="l">
                <a:lnSpc>
                  <a:spcPts val="3507"/>
                </a:lnSpc>
              </a:pPr>
              <a:r>
                <a:rPr lang="en-US" sz="2505">
                  <a:solidFill>
                    <a:srgbClr val="D4D7D7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 Crane - 5.29</a:t>
              </a:r>
            </a:p>
            <a:p>
              <a:pPr algn="l">
                <a:lnSpc>
                  <a:spcPts val="3507"/>
                </a:lnSpc>
              </a:pPr>
              <a:r>
                <a:rPr lang="en-US" sz="2505">
                  <a:solidFill>
                    <a:srgbClr val="D4D7D7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 Volvo - 5.17</a:t>
              </a:r>
            </a:p>
            <a:p>
              <a:pPr algn="l" marL="0" indent="0" lvl="0">
                <a:lnSpc>
                  <a:spcPts val="3507"/>
                </a:lnSpc>
                <a:spcBef>
                  <a:spcPct val="0"/>
                </a:spcBef>
              </a:pPr>
              <a:r>
                <a:rPr lang="en-US" sz="2505">
                  <a:solidFill>
                    <a:srgbClr val="D4D7D7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 Ford - 5.13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372928"/>
              <a:ext cx="6737955" cy="11433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7"/>
                </a:lnSpc>
              </a:pPr>
            </a:p>
            <a:p>
              <a:pPr algn="l" marL="0" indent="0" lvl="0">
                <a:lnSpc>
                  <a:spcPts val="3507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0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851653" y="8309558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4"/>
                </a:lnTo>
                <a:lnTo>
                  <a:pt x="0" y="1897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81164" y="-1028700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93396" y="6566126"/>
            <a:ext cx="8540121" cy="3506907"/>
          </a:xfrm>
          <a:custGeom>
            <a:avLst/>
            <a:gdLst/>
            <a:ahLst/>
            <a:cxnLst/>
            <a:rect r="r" b="b" t="t" l="l"/>
            <a:pathLst>
              <a:path h="3506907" w="8540121">
                <a:moveTo>
                  <a:pt x="0" y="0"/>
                </a:moveTo>
                <a:lnTo>
                  <a:pt x="8540121" y="0"/>
                </a:lnTo>
                <a:lnTo>
                  <a:pt x="8540121" y="3506906"/>
                </a:lnTo>
                <a:lnTo>
                  <a:pt x="0" y="3506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812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493396" y="2352919"/>
            <a:ext cx="8540121" cy="4333631"/>
            <a:chOff x="0" y="0"/>
            <a:chExt cx="2249250" cy="11413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49250" cy="1141368"/>
            </a:xfrm>
            <a:custGeom>
              <a:avLst/>
              <a:gdLst/>
              <a:ahLst/>
              <a:cxnLst/>
              <a:rect r="r" b="b" t="t" l="l"/>
              <a:pathLst>
                <a:path h="1141368" w="2249250">
                  <a:moveTo>
                    <a:pt x="0" y="0"/>
                  </a:moveTo>
                  <a:lnTo>
                    <a:pt x="2249250" y="0"/>
                  </a:lnTo>
                  <a:lnTo>
                    <a:pt x="2249250" y="1141368"/>
                  </a:lnTo>
                  <a:lnTo>
                    <a:pt x="0" y="11413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249250" cy="1188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507389" y="2352919"/>
            <a:ext cx="4512135" cy="4213206"/>
          </a:xfrm>
          <a:custGeom>
            <a:avLst/>
            <a:gdLst/>
            <a:ahLst/>
            <a:cxnLst/>
            <a:rect r="r" b="b" t="t" l="l"/>
            <a:pathLst>
              <a:path h="4213206" w="4512135">
                <a:moveTo>
                  <a:pt x="0" y="0"/>
                </a:moveTo>
                <a:lnTo>
                  <a:pt x="4512135" y="0"/>
                </a:lnTo>
                <a:lnTo>
                  <a:pt x="4512135" y="4213207"/>
                </a:lnTo>
                <a:lnTo>
                  <a:pt x="0" y="42132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87357" y="1803284"/>
            <a:ext cx="5921912" cy="7454948"/>
            <a:chOff x="0" y="0"/>
            <a:chExt cx="7895883" cy="993993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7895883" cy="1551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59"/>
                </a:lnSpc>
                <a:spcBef>
                  <a:spcPct val="0"/>
                </a:spcBef>
              </a:pPr>
              <a:r>
                <a:rPr lang="en-US" b="true" sz="33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MPG normalizing and Risk factor normalizing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711344"/>
              <a:ext cx="7895883" cy="6815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10"/>
                </a:lnSpc>
              </a:pPr>
            </a:p>
            <a:p>
              <a:pPr algn="l">
                <a:lnSpc>
                  <a:spcPts val="4110"/>
                </a:lnSpc>
              </a:pPr>
              <a:r>
                <a:rPr lang="en-US" sz="2936">
                  <a:solidFill>
                    <a:srgbClr val="D4D7D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936" b="true">
                  <a:solidFill>
                    <a:srgbClr val="D4D7D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MPG*0.7+Risk factor*0.3</a:t>
              </a:r>
            </a:p>
            <a:p>
              <a:pPr algn="l">
                <a:lnSpc>
                  <a:spcPts val="4110"/>
                </a:lnSpc>
              </a:pPr>
            </a:p>
            <a:p>
              <a:pPr algn="l">
                <a:lnSpc>
                  <a:spcPts val="4110"/>
                </a:lnSpc>
              </a:pPr>
              <a:r>
                <a:rPr lang="en-US" sz="2936">
                  <a:solidFill>
                    <a:srgbClr val="D4D7D7"/>
                  </a:solidFill>
                  <a:latin typeface="Open Sans"/>
                  <a:ea typeface="Open Sans"/>
                  <a:cs typeface="Open Sans"/>
                  <a:sym typeface="Open Sans"/>
                </a:rPr>
                <a:t>Best:</a:t>
              </a:r>
            </a:p>
            <a:p>
              <a:pPr algn="l">
                <a:lnSpc>
                  <a:spcPts val="4110"/>
                </a:lnSpc>
              </a:pPr>
              <a:r>
                <a:rPr lang="en-US" sz="2936">
                  <a:solidFill>
                    <a:srgbClr val="D4D7D7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 Volvo - 0.8459</a:t>
              </a:r>
            </a:p>
            <a:p>
              <a:pPr algn="l">
                <a:lnSpc>
                  <a:spcPts val="4110"/>
                </a:lnSpc>
              </a:pPr>
              <a:r>
                <a:rPr lang="en-US" sz="2936">
                  <a:solidFill>
                    <a:srgbClr val="D4D7D7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 Kenworth - 0.80105</a:t>
              </a:r>
            </a:p>
            <a:p>
              <a:pPr algn="l">
                <a:lnSpc>
                  <a:spcPts val="4110"/>
                </a:lnSpc>
              </a:pPr>
              <a:r>
                <a:rPr lang="en-US" sz="2936">
                  <a:solidFill>
                    <a:srgbClr val="D4D7D7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 Ford - 0.6728</a:t>
              </a:r>
            </a:p>
            <a:p>
              <a:pPr algn="l">
                <a:lnSpc>
                  <a:spcPts val="4110"/>
                </a:lnSpc>
              </a:pPr>
            </a:p>
            <a:p>
              <a:pPr algn="l">
                <a:lnSpc>
                  <a:spcPts val="4110"/>
                </a:lnSpc>
              </a:pPr>
              <a:r>
                <a:rPr lang="en-US" sz="2936">
                  <a:solidFill>
                    <a:srgbClr val="D4D7D7"/>
                  </a:solidFill>
                  <a:latin typeface="Open Sans"/>
                  <a:ea typeface="Open Sans"/>
                  <a:cs typeface="Open Sans"/>
                  <a:sym typeface="Open Sans"/>
                </a:rPr>
                <a:t>Worst:</a:t>
              </a:r>
            </a:p>
            <a:p>
              <a:pPr algn="l" marL="0" indent="0" lvl="0">
                <a:lnSpc>
                  <a:spcPts val="4110"/>
                </a:lnSpc>
                <a:spcBef>
                  <a:spcPct val="0"/>
                </a:spcBef>
              </a:pPr>
              <a:r>
                <a:rPr lang="en-US" sz="2936">
                  <a:solidFill>
                    <a:srgbClr val="D4D7D7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 Freightliner- 0.00259498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609939"/>
              <a:ext cx="7895883" cy="1329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10"/>
                </a:lnSpc>
              </a:pPr>
            </a:p>
            <a:p>
              <a:pPr algn="l" marL="0" indent="0" lvl="0">
                <a:lnSpc>
                  <a:spcPts val="41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070578" y="509594"/>
            <a:ext cx="13372134" cy="103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49"/>
              </a:lnSpc>
              <a:spcBef>
                <a:spcPct val="0"/>
              </a:spcBef>
            </a:pPr>
            <a:r>
              <a:rPr lang="en-US" b="true" sz="6874">
                <a:solidFill>
                  <a:srgbClr val="16B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Scoring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0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851653" y="8309558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4"/>
                </a:lnTo>
                <a:lnTo>
                  <a:pt x="0" y="1897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81164" y="-1028700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4471" y="2803402"/>
            <a:ext cx="7919529" cy="5640166"/>
          </a:xfrm>
          <a:custGeom>
            <a:avLst/>
            <a:gdLst/>
            <a:ahLst/>
            <a:cxnLst/>
            <a:rect r="r" b="b" t="t" l="l"/>
            <a:pathLst>
              <a:path h="5640166" w="7919529">
                <a:moveTo>
                  <a:pt x="0" y="0"/>
                </a:moveTo>
                <a:lnTo>
                  <a:pt x="7919529" y="0"/>
                </a:lnTo>
                <a:lnTo>
                  <a:pt x="7919529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577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70578" y="509594"/>
            <a:ext cx="13372134" cy="103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49"/>
              </a:lnSpc>
              <a:spcBef>
                <a:spcPct val="0"/>
              </a:spcBef>
            </a:pPr>
            <a:r>
              <a:rPr lang="en-US" b="true" sz="6874">
                <a:solidFill>
                  <a:srgbClr val="16B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Reccomendation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42339" y="2981325"/>
            <a:ext cx="3153923" cy="87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3"/>
              </a:lnSpc>
            </a:pPr>
            <a:r>
              <a:rPr lang="en-US" sz="504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Volvo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42339" y="4323783"/>
            <a:ext cx="7016961" cy="1582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1"/>
              </a:lnSpc>
            </a:pPr>
            <a:r>
              <a:rPr lang="en-US" sz="30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1nd best MPG - 5.17</a:t>
            </a:r>
          </a:p>
          <a:p>
            <a:pPr algn="l">
              <a:lnSpc>
                <a:spcPts val="4211"/>
              </a:lnSpc>
            </a:pPr>
            <a:r>
              <a:rPr lang="en-US" sz="30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Average Risk Tolerance</a:t>
            </a:r>
          </a:p>
          <a:p>
            <a:pPr algn="l">
              <a:lnSpc>
                <a:spcPts val="4211"/>
              </a:lnSpc>
            </a:pPr>
            <a:r>
              <a:rPr lang="en-US" sz="30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Overall Score - 84.59/100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42339" y="6861283"/>
            <a:ext cx="5200373" cy="1582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1"/>
              </a:lnSpc>
            </a:pPr>
            <a:r>
              <a:rPr lang="en-US" sz="30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Given ANT’s propensity to expand, Volvo trucks are an ideal combination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0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92525" y="1531899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06873" y="1531899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763226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895309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895309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763226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07636" y="4511040"/>
            <a:ext cx="13272728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b="true" sz="9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Final Decisions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0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851653" y="8309558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4"/>
                </a:lnTo>
                <a:lnTo>
                  <a:pt x="0" y="1897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81164" y="-1028700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304492"/>
            <a:ext cx="4100789" cy="2278151"/>
          </a:xfrm>
          <a:custGeom>
            <a:avLst/>
            <a:gdLst/>
            <a:ahLst/>
            <a:cxnLst/>
            <a:rect r="r" b="b" t="t" l="l"/>
            <a:pathLst>
              <a:path h="2278151" w="4100789">
                <a:moveTo>
                  <a:pt x="0" y="0"/>
                </a:moveTo>
                <a:lnTo>
                  <a:pt x="4100789" y="0"/>
                </a:lnTo>
                <a:lnTo>
                  <a:pt x="4100789" y="2278151"/>
                </a:lnTo>
                <a:lnTo>
                  <a:pt x="0" y="2278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611" r="0" b="-1739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11566" y="7304492"/>
            <a:ext cx="3464869" cy="2278151"/>
          </a:xfrm>
          <a:custGeom>
            <a:avLst/>
            <a:gdLst/>
            <a:ahLst/>
            <a:cxnLst/>
            <a:rect r="r" b="b" t="t" l="l"/>
            <a:pathLst>
              <a:path h="2278151" w="3464869">
                <a:moveTo>
                  <a:pt x="0" y="0"/>
                </a:moveTo>
                <a:lnTo>
                  <a:pt x="3464868" y="0"/>
                </a:lnTo>
                <a:lnTo>
                  <a:pt x="3464868" y="2278151"/>
                </a:lnTo>
                <a:lnTo>
                  <a:pt x="0" y="2278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21625" y="6837442"/>
            <a:ext cx="5437675" cy="3058692"/>
          </a:xfrm>
          <a:custGeom>
            <a:avLst/>
            <a:gdLst/>
            <a:ahLst/>
            <a:cxnLst/>
            <a:rect r="r" b="b" t="t" l="l"/>
            <a:pathLst>
              <a:path h="3058692" w="5437675">
                <a:moveTo>
                  <a:pt x="0" y="0"/>
                </a:moveTo>
                <a:lnTo>
                  <a:pt x="5437675" y="0"/>
                </a:lnTo>
                <a:lnTo>
                  <a:pt x="5437675" y="3058692"/>
                </a:lnTo>
                <a:lnTo>
                  <a:pt x="0" y="30586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57933" y="509594"/>
            <a:ext cx="13372134" cy="103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49"/>
              </a:lnSpc>
              <a:spcBef>
                <a:spcPct val="0"/>
              </a:spcBef>
            </a:pPr>
            <a:r>
              <a:rPr lang="en-US" b="true" sz="6874">
                <a:solidFill>
                  <a:srgbClr val="16B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Final Decisions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150063"/>
            <a:ext cx="4313215" cy="1767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3"/>
              </a:lnSpc>
            </a:pPr>
            <a:r>
              <a:rPr lang="en-US" sz="504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Safe Driving Programs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87392" y="2150063"/>
            <a:ext cx="4313215" cy="1767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3"/>
              </a:lnSpc>
            </a:pPr>
            <a:r>
              <a:rPr lang="en-US" sz="504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Speed Governors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02262" y="2150063"/>
            <a:ext cx="4313215" cy="1767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3"/>
              </a:lnSpc>
            </a:pPr>
            <a:r>
              <a:rPr lang="en-US" sz="504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Ideal Truck Selection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321460"/>
            <a:ext cx="4476704" cy="106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6"/>
              </a:lnSpc>
              <a:spcBef>
                <a:spcPct val="0"/>
              </a:spcBef>
            </a:pPr>
            <a:r>
              <a:rPr lang="en-US" sz="30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Required preventative course of all drivers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791025"/>
            <a:ext cx="4801564" cy="106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6"/>
              </a:lnSpc>
              <a:spcBef>
                <a:spcPct val="0"/>
              </a:spcBef>
            </a:pPr>
            <a:r>
              <a:rPr lang="en-US" sz="30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Reactive defense drivers course  for risky drivers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43218" y="4321460"/>
            <a:ext cx="4801564" cy="106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6"/>
              </a:lnSpc>
              <a:spcBef>
                <a:spcPct val="0"/>
              </a:spcBef>
            </a:pPr>
            <a:r>
              <a:rPr lang="en-US" sz="30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Speeding prevention with speed governors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64122" y="4321460"/>
            <a:ext cx="4801564" cy="1065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6"/>
              </a:lnSpc>
              <a:spcBef>
                <a:spcPct val="0"/>
              </a:spcBef>
            </a:pPr>
            <a:r>
              <a:rPr lang="en-US" sz="30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Ideal truck for business expansion - </a:t>
            </a:r>
            <a:r>
              <a:rPr lang="en-US" b="true" sz="30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Volvo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0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525" y="3994150"/>
            <a:ext cx="16744950" cy="267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0"/>
              </a:lnSpc>
            </a:pPr>
            <a:r>
              <a:rPr lang="en-US" b="true" sz="20000" u="none">
                <a:solidFill>
                  <a:srgbClr val="16B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314235" y="-2023502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0112" y="8195702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763226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895309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21632" y="6981393"/>
            <a:ext cx="14456326" cy="811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1E41"/>
                </a:solidFill>
                <a:latin typeface="Open Sans"/>
                <a:ea typeface="Open Sans"/>
                <a:cs typeface="Open Sans"/>
                <a:sym typeface="Open Sans"/>
              </a:rPr>
              <a:t>Any Questions?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0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79663" y="1260322"/>
            <a:ext cx="8030099" cy="8143376"/>
          </a:xfrm>
          <a:custGeom>
            <a:avLst/>
            <a:gdLst/>
            <a:ahLst/>
            <a:cxnLst/>
            <a:rect r="r" b="b" t="t" l="l"/>
            <a:pathLst>
              <a:path h="8143376" w="8030099">
                <a:moveTo>
                  <a:pt x="0" y="0"/>
                </a:moveTo>
                <a:lnTo>
                  <a:pt x="8030099" y="0"/>
                </a:lnTo>
                <a:lnTo>
                  <a:pt x="8030099" y="8143376"/>
                </a:lnTo>
                <a:lnTo>
                  <a:pt x="0" y="8143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87710" y="165100"/>
            <a:ext cx="835223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Calculating MPG by person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0642" y="9683519"/>
            <a:ext cx="3127695" cy="34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5"/>
              </a:lnSpc>
              <a:spcBef>
                <a:spcPct val="0"/>
              </a:spcBef>
            </a:pPr>
            <a:r>
              <a:rPr lang="en-US" sz="19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Extra slides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0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50133" y="1927814"/>
            <a:ext cx="6987735" cy="7581033"/>
          </a:xfrm>
          <a:custGeom>
            <a:avLst/>
            <a:gdLst/>
            <a:ahLst/>
            <a:cxnLst/>
            <a:rect r="r" b="b" t="t" l="l"/>
            <a:pathLst>
              <a:path h="7581033" w="6987735">
                <a:moveTo>
                  <a:pt x="0" y="0"/>
                </a:moveTo>
                <a:lnTo>
                  <a:pt x="6987734" y="0"/>
                </a:lnTo>
                <a:lnTo>
                  <a:pt x="6987734" y="7581033"/>
                </a:lnTo>
                <a:lnTo>
                  <a:pt x="0" y="7581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32185" y="531778"/>
            <a:ext cx="8953262" cy="496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0"/>
              </a:lnSpc>
              <a:spcBef>
                <a:spcPct val="0"/>
              </a:spcBef>
            </a:pPr>
            <a:r>
              <a:rPr lang="en-US" sz="293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Average MPG base on model and import Risk factor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0642" y="9683519"/>
            <a:ext cx="3127695" cy="34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5"/>
              </a:lnSpc>
              <a:spcBef>
                <a:spcPct val="0"/>
              </a:spcBef>
            </a:pPr>
            <a:r>
              <a:rPr lang="en-US" sz="198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Extra slides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0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48878" y="749584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63226" y="-132364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3226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5309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22497" y="2947164"/>
            <a:ext cx="5270895" cy="1219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6B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93392" y="2623314"/>
            <a:ext cx="9184567" cy="5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8400"/>
              </a:lnSpc>
              <a:buFont typeface="Arial"/>
              <a:buChar char="•"/>
            </a:pPr>
            <a:r>
              <a:rPr lang="en-US" sz="4200">
                <a:solidFill>
                  <a:srgbClr val="D4D7D7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</a:p>
          <a:p>
            <a:pPr algn="l" marL="906780" indent="-453390" lvl="1">
              <a:lnSpc>
                <a:spcPts val="8400"/>
              </a:lnSpc>
              <a:buFont typeface="Arial"/>
              <a:buChar char="•"/>
            </a:pPr>
            <a:r>
              <a:rPr lang="en-US" sz="4200">
                <a:solidFill>
                  <a:srgbClr val="D4D7D7"/>
                </a:solidFill>
                <a:latin typeface="Open Sans"/>
                <a:ea typeface="Open Sans"/>
                <a:cs typeface="Open Sans"/>
                <a:sym typeface="Open Sans"/>
              </a:rPr>
              <a:t>Problem Statement</a:t>
            </a:r>
          </a:p>
          <a:p>
            <a:pPr algn="l" marL="906780" indent="-453390" lvl="1">
              <a:lnSpc>
                <a:spcPts val="8400"/>
              </a:lnSpc>
              <a:buFont typeface="Arial"/>
              <a:buChar char="•"/>
            </a:pPr>
            <a:r>
              <a:rPr lang="en-US" sz="4200">
                <a:solidFill>
                  <a:srgbClr val="D4D7D7"/>
                </a:solidFill>
                <a:latin typeface="Open Sans"/>
                <a:ea typeface="Open Sans"/>
                <a:cs typeface="Open Sans"/>
                <a:sym typeface="Open Sans"/>
              </a:rPr>
              <a:t>Risk Assessment Methodology</a:t>
            </a:r>
          </a:p>
          <a:p>
            <a:pPr algn="l" marL="906780" indent="-453390" lvl="1">
              <a:lnSpc>
                <a:spcPts val="8400"/>
              </a:lnSpc>
              <a:buFont typeface="Arial"/>
              <a:buChar char="•"/>
            </a:pPr>
            <a:r>
              <a:rPr lang="en-US" sz="4200">
                <a:solidFill>
                  <a:srgbClr val="D4D7D7"/>
                </a:solidFill>
                <a:latin typeface="Open Sans"/>
                <a:ea typeface="Open Sans"/>
                <a:cs typeface="Open Sans"/>
                <a:sym typeface="Open Sans"/>
              </a:rPr>
              <a:t>Data Analysis Insights</a:t>
            </a:r>
          </a:p>
          <a:p>
            <a:pPr algn="l" marL="906780" indent="-453390" lvl="1">
              <a:lnSpc>
                <a:spcPts val="8400"/>
              </a:lnSpc>
              <a:buFont typeface="Arial"/>
              <a:buChar char="•"/>
            </a:pPr>
            <a:r>
              <a:rPr lang="en-US" sz="4200">
                <a:solidFill>
                  <a:srgbClr val="D4D7D7"/>
                </a:solidFill>
                <a:latin typeface="Open Sans"/>
                <a:ea typeface="Open Sans"/>
                <a:cs typeface="Open Sans"/>
                <a:sym typeface="Open Sans"/>
              </a:rPr>
              <a:t>Final Decisions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0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713258" cy="8229600"/>
            <a:chOff x="0" y="0"/>
            <a:chExt cx="10284344" cy="10972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1250" t="0" r="15559" b="0"/>
            <a:stretch>
              <a:fillRect/>
            </a:stretch>
          </p:blipFill>
          <p:spPr>
            <a:xfrm flipH="false" flipV="false">
              <a:off x="0" y="0"/>
              <a:ext cx="10284344" cy="109728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2110368">
            <a:off x="16907004" y="1542394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956478" y="-73477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93906" y="1037252"/>
            <a:ext cx="8456268" cy="103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49"/>
              </a:lnSpc>
              <a:spcBef>
                <a:spcPct val="0"/>
              </a:spcBef>
            </a:pPr>
            <a:r>
              <a:rPr lang="en-US" b="true" sz="6874">
                <a:solidFill>
                  <a:srgbClr val="16B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393906" y="2377195"/>
            <a:ext cx="6428562" cy="2838896"/>
            <a:chOff x="0" y="0"/>
            <a:chExt cx="8571416" cy="378519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8571416" cy="796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26"/>
                </a:lnSpc>
                <a:spcBef>
                  <a:spcPct val="0"/>
                </a:spcBef>
              </a:pPr>
              <a:r>
                <a:rPr lang="en-US" b="true" sz="359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Az National Trucking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98337"/>
              <a:ext cx="8571416" cy="1020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41"/>
                </a:lnSpc>
                <a:spcBef>
                  <a:spcPct val="0"/>
                </a:spcBef>
              </a:pPr>
              <a:r>
                <a:rPr lang="en-US" b="true" sz="2243">
                  <a:solidFill>
                    <a:srgbClr val="D4D7D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Long-distance trucking services for cargo in the western U.S.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716062"/>
              <a:ext cx="8571416" cy="2069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41"/>
                </a:lnSpc>
              </a:pPr>
            </a:p>
            <a:p>
              <a:pPr algn="l">
                <a:lnSpc>
                  <a:spcPts val="3141"/>
                </a:lnSpc>
              </a:pPr>
              <a:r>
                <a:rPr lang="en-US" sz="2243" b="true">
                  <a:solidFill>
                    <a:srgbClr val="D4D7D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Employees: 400 total</a:t>
              </a:r>
            </a:p>
            <a:p>
              <a:pPr algn="l">
                <a:lnSpc>
                  <a:spcPts val="3141"/>
                </a:lnSpc>
              </a:pPr>
              <a:r>
                <a:rPr lang="en-US" sz="2243" b="true">
                  <a:solidFill>
                    <a:srgbClr val="D4D7D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      Staff: 40 </a:t>
              </a:r>
            </a:p>
            <a:p>
              <a:pPr algn="l" marL="0" indent="0" lvl="0">
                <a:lnSpc>
                  <a:spcPts val="3141"/>
                </a:lnSpc>
                <a:spcBef>
                  <a:spcPct val="0"/>
                </a:spcBef>
              </a:pPr>
              <a:r>
                <a:rPr lang="en-US" b="true" sz="2243">
                  <a:solidFill>
                    <a:srgbClr val="D4D7D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      Drivers: 310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393906" y="5597445"/>
            <a:ext cx="6428562" cy="61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26"/>
              </a:lnSpc>
              <a:spcBef>
                <a:spcPct val="0"/>
              </a:spcBef>
            </a:pPr>
            <a:r>
              <a:rPr lang="en-US" b="true" sz="359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Fleet Manager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93906" y="6514699"/>
            <a:ext cx="6428562" cy="274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1"/>
              </a:lnSpc>
            </a:pPr>
            <a:r>
              <a:rPr lang="en-US" sz="2243" b="true">
                <a:solidFill>
                  <a:srgbClr val="D4D7D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Ensure drivers follow company rules and regulations.</a:t>
            </a:r>
          </a:p>
          <a:p>
            <a:pPr algn="l">
              <a:lnSpc>
                <a:spcPts val="3141"/>
              </a:lnSpc>
            </a:pPr>
          </a:p>
          <a:p>
            <a:pPr algn="l">
              <a:lnSpc>
                <a:spcPts val="3141"/>
              </a:lnSpc>
            </a:pPr>
            <a:r>
              <a:rPr lang="en-US" sz="2243" b="true">
                <a:solidFill>
                  <a:srgbClr val="D4D7D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Mitigate risks related to speeding, unsafe following, lane departure, etc.</a:t>
            </a:r>
          </a:p>
          <a:p>
            <a:pPr algn="l">
              <a:lnSpc>
                <a:spcPts val="3141"/>
              </a:lnSpc>
            </a:pPr>
          </a:p>
          <a:p>
            <a:pPr algn="l" marL="0" indent="0" lvl="0">
              <a:lnSpc>
                <a:spcPts val="3141"/>
              </a:lnSpc>
              <a:spcBef>
                <a:spcPct val="0"/>
              </a:spcBef>
            </a:pPr>
            <a:r>
              <a:rPr lang="en-US" b="true" sz="2243">
                <a:solidFill>
                  <a:srgbClr val="D4D7D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Monitor driver behavior to reduce accidents.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93906" y="7526401"/>
            <a:ext cx="6428562" cy="383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0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914607">
            <a:off x="-1302647" y="-2576256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8404624">
            <a:off x="17186737" y="-1837975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4073652" y="0"/>
                </a:moveTo>
                <a:lnTo>
                  <a:pt x="0" y="0"/>
                </a:lnTo>
                <a:lnTo>
                  <a:pt x="0" y="4114800"/>
                </a:lnTo>
                <a:lnTo>
                  <a:pt x="4073652" y="4114800"/>
                </a:lnTo>
                <a:lnTo>
                  <a:pt x="40736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814732" y="852352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4" y="0"/>
                </a:lnTo>
                <a:lnTo>
                  <a:pt x="1629464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3506144" y="-1008586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15866" y="754889"/>
            <a:ext cx="8456268" cy="103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49"/>
              </a:lnSpc>
              <a:spcBef>
                <a:spcPct val="0"/>
              </a:spcBef>
            </a:pPr>
            <a:r>
              <a:rPr lang="en-US" b="true" sz="6874">
                <a:solidFill>
                  <a:srgbClr val="16B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Problems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114441" y="2298715"/>
            <a:ext cx="5528294" cy="6590010"/>
            <a:chOff x="0" y="0"/>
            <a:chExt cx="7371059" cy="878668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371059" cy="8786680"/>
              <a:chOff x="0" y="0"/>
              <a:chExt cx="1873046" cy="223276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873046" cy="2232767"/>
              </a:xfrm>
              <a:custGeom>
                <a:avLst/>
                <a:gdLst/>
                <a:ahLst/>
                <a:cxnLst/>
                <a:rect r="r" b="b" t="t" l="l"/>
                <a:pathLst>
                  <a:path h="2232767" w="1873046">
                    <a:moveTo>
                      <a:pt x="61933" y="0"/>
                    </a:moveTo>
                    <a:lnTo>
                      <a:pt x="1811113" y="0"/>
                    </a:lnTo>
                    <a:cubicBezTo>
                      <a:pt x="1845318" y="0"/>
                      <a:pt x="1873046" y="27728"/>
                      <a:pt x="1873046" y="61933"/>
                    </a:cubicBezTo>
                    <a:lnTo>
                      <a:pt x="1873046" y="2170834"/>
                    </a:lnTo>
                    <a:cubicBezTo>
                      <a:pt x="1873046" y="2187259"/>
                      <a:pt x="1866521" y="2203012"/>
                      <a:pt x="1854906" y="2214627"/>
                    </a:cubicBezTo>
                    <a:cubicBezTo>
                      <a:pt x="1843292" y="2226242"/>
                      <a:pt x="1827539" y="2232767"/>
                      <a:pt x="1811113" y="2232767"/>
                    </a:cubicBezTo>
                    <a:lnTo>
                      <a:pt x="61933" y="2232767"/>
                    </a:lnTo>
                    <a:cubicBezTo>
                      <a:pt x="45507" y="2232767"/>
                      <a:pt x="29754" y="2226242"/>
                      <a:pt x="18140" y="2214627"/>
                    </a:cubicBezTo>
                    <a:cubicBezTo>
                      <a:pt x="6525" y="2203012"/>
                      <a:pt x="0" y="2187259"/>
                      <a:pt x="0" y="2170834"/>
                    </a:cubicBezTo>
                    <a:lnTo>
                      <a:pt x="0" y="61933"/>
                    </a:lnTo>
                    <a:cubicBezTo>
                      <a:pt x="0" y="45507"/>
                      <a:pt x="6525" y="29754"/>
                      <a:pt x="18140" y="18140"/>
                    </a:cubicBezTo>
                    <a:cubicBezTo>
                      <a:pt x="29754" y="6525"/>
                      <a:pt x="45507" y="0"/>
                      <a:pt x="61933" y="0"/>
                    </a:cubicBezTo>
                    <a:close/>
                  </a:path>
                </a:pathLst>
              </a:custGeom>
              <a:solidFill>
                <a:srgbClr val="304058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9525"/>
                <a:ext cx="1873046" cy="22232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0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740081" y="470435"/>
              <a:ext cx="5890898" cy="2818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3"/>
                </a:lnSpc>
              </a:pPr>
              <a:r>
                <a:rPr lang="en-US" b="true" sz="3802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How can we enhance fleet safety?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772416" y="4383815"/>
              <a:ext cx="5890898" cy="2862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47"/>
                </a:lnSpc>
              </a:pPr>
              <a:r>
                <a:rPr lang="en-US" sz="2757">
                  <a:solidFill>
                    <a:srgbClr val="F5F6F5"/>
                  </a:solidFill>
                  <a:latin typeface="Open Sans"/>
                  <a:ea typeface="Open Sans"/>
                  <a:cs typeface="Open Sans"/>
                  <a:sym typeface="Open Sans"/>
                </a:rPr>
                <a:t>In-depth identification of risky drivers.</a:t>
              </a:r>
            </a:p>
            <a:p>
              <a:pPr algn="l">
                <a:lnSpc>
                  <a:spcPts val="3447"/>
                </a:lnSpc>
              </a:pPr>
            </a:p>
            <a:p>
              <a:pPr algn="l">
                <a:lnSpc>
                  <a:spcPts val="3447"/>
                </a:lnSpc>
              </a:pPr>
              <a:r>
                <a:rPr lang="en-US" sz="2757">
                  <a:solidFill>
                    <a:srgbClr val="F5F6F5"/>
                  </a:solidFill>
                  <a:latin typeface="Open Sans"/>
                  <a:ea typeface="Open Sans"/>
                  <a:cs typeface="Open Sans"/>
                  <a:sym typeface="Open Sans"/>
                </a:rPr>
                <a:t>Modifications to our existing truck fleet.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674803" y="2298715"/>
            <a:ext cx="5394663" cy="6590010"/>
            <a:chOff x="0" y="0"/>
            <a:chExt cx="7192884" cy="878668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7192884" cy="8786680"/>
              <a:chOff x="0" y="0"/>
              <a:chExt cx="1584954" cy="193614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584954" cy="1936147"/>
              </a:xfrm>
              <a:custGeom>
                <a:avLst/>
                <a:gdLst/>
                <a:ahLst/>
                <a:cxnLst/>
                <a:rect r="r" b="b" t="t" l="l"/>
                <a:pathLst>
                  <a:path h="1936147" w="1584954">
                    <a:moveTo>
                      <a:pt x="73190" y="0"/>
                    </a:moveTo>
                    <a:lnTo>
                      <a:pt x="1511763" y="0"/>
                    </a:lnTo>
                    <a:cubicBezTo>
                      <a:pt x="1552185" y="0"/>
                      <a:pt x="1584954" y="32768"/>
                      <a:pt x="1584954" y="73190"/>
                    </a:cubicBezTo>
                    <a:lnTo>
                      <a:pt x="1584954" y="1862957"/>
                    </a:lnTo>
                    <a:cubicBezTo>
                      <a:pt x="1584954" y="1882368"/>
                      <a:pt x="1577243" y="1900985"/>
                      <a:pt x="1563517" y="1914710"/>
                    </a:cubicBezTo>
                    <a:cubicBezTo>
                      <a:pt x="1549791" y="1928436"/>
                      <a:pt x="1531175" y="1936147"/>
                      <a:pt x="1511763" y="1936147"/>
                    </a:cubicBezTo>
                    <a:lnTo>
                      <a:pt x="73190" y="1936147"/>
                    </a:lnTo>
                    <a:cubicBezTo>
                      <a:pt x="32768" y="1936147"/>
                      <a:pt x="0" y="1903379"/>
                      <a:pt x="0" y="1862957"/>
                    </a:cubicBezTo>
                    <a:lnTo>
                      <a:pt x="0" y="73190"/>
                    </a:lnTo>
                    <a:cubicBezTo>
                      <a:pt x="0" y="32768"/>
                      <a:pt x="32768" y="0"/>
                      <a:pt x="73190" y="0"/>
                    </a:cubicBezTo>
                    <a:close/>
                  </a:path>
                </a:pathLst>
              </a:custGeom>
              <a:solidFill>
                <a:srgbClr val="304058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19050"/>
                <a:ext cx="1584954" cy="19170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689347" y="540967"/>
              <a:ext cx="5748502" cy="3252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77"/>
                </a:lnSpc>
              </a:pPr>
              <a:r>
                <a:rPr lang="en-US" b="true" sz="4385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What is the optimal truck model?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722191" y="5047354"/>
              <a:ext cx="5748502" cy="2011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75"/>
                </a:lnSpc>
              </a:pPr>
              <a:r>
                <a:rPr lang="en-US" sz="3180">
                  <a:solidFill>
                    <a:srgbClr val="F5F6F5"/>
                  </a:solidFill>
                  <a:latin typeface="Open Sans"/>
                  <a:ea typeface="Open Sans"/>
                  <a:cs typeface="Open Sans"/>
                  <a:sym typeface="Open Sans"/>
                </a:rPr>
                <a:t>Analysis of metrics such as risk factor and operational costs.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0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95309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29559" y="-1302511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99232" y="4053291"/>
            <a:ext cx="1559699" cy="1551192"/>
          </a:xfrm>
          <a:custGeom>
            <a:avLst/>
            <a:gdLst/>
            <a:ahLst/>
            <a:cxnLst/>
            <a:rect r="r" b="b" t="t" l="l"/>
            <a:pathLst>
              <a:path h="1551192" w="1559699">
                <a:moveTo>
                  <a:pt x="0" y="0"/>
                </a:moveTo>
                <a:lnTo>
                  <a:pt x="1559699" y="0"/>
                </a:lnTo>
                <a:lnTo>
                  <a:pt x="1559699" y="1551191"/>
                </a:lnTo>
                <a:lnTo>
                  <a:pt x="0" y="15511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716548" y="2648478"/>
            <a:ext cx="4613079" cy="3072227"/>
            <a:chOff x="0" y="0"/>
            <a:chExt cx="6150771" cy="40963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30888" y="1918431"/>
              <a:ext cx="2488996" cy="2177872"/>
            </a:xfrm>
            <a:custGeom>
              <a:avLst/>
              <a:gdLst/>
              <a:ahLst/>
              <a:cxnLst/>
              <a:rect r="r" b="b" t="t" l="l"/>
              <a:pathLst>
                <a:path h="2177872" w="2488996">
                  <a:moveTo>
                    <a:pt x="0" y="0"/>
                  </a:moveTo>
                  <a:lnTo>
                    <a:pt x="2488996" y="0"/>
                  </a:lnTo>
                  <a:lnTo>
                    <a:pt x="2488996" y="2177872"/>
                  </a:lnTo>
                  <a:lnTo>
                    <a:pt x="0" y="2177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6150771" cy="1519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75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1. Local </a:t>
              </a:r>
            </a:p>
            <a:p>
              <a:pPr algn="ctr" marL="0" indent="0" lvl="0">
                <a:lnSpc>
                  <a:spcPts val="4500"/>
                </a:lnSpc>
                <a:spcBef>
                  <a:spcPct val="0"/>
                </a:spcBef>
              </a:pPr>
              <a:r>
                <a:rPr lang="en-US" sz="375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File Collection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606530"/>
            <a:ext cx="4613079" cy="2484909"/>
            <a:chOff x="0" y="0"/>
            <a:chExt cx="6150771" cy="33132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525298" y="990899"/>
              <a:ext cx="3100175" cy="2322313"/>
            </a:xfrm>
            <a:custGeom>
              <a:avLst/>
              <a:gdLst/>
              <a:ahLst/>
              <a:cxnLst/>
              <a:rect r="r" b="b" t="t" l="l"/>
              <a:pathLst>
                <a:path h="2322313" w="3100175">
                  <a:moveTo>
                    <a:pt x="0" y="0"/>
                  </a:moveTo>
                  <a:lnTo>
                    <a:pt x="3100175" y="0"/>
                  </a:lnTo>
                  <a:lnTo>
                    <a:pt x="3100175" y="2322312"/>
                  </a:lnTo>
                  <a:lnTo>
                    <a:pt x="0" y="2322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6150771" cy="764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00"/>
                </a:lnSpc>
                <a:spcBef>
                  <a:spcPct val="0"/>
                </a:spcBef>
              </a:pPr>
              <a:r>
                <a:rPr lang="en-US" sz="375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3. Upload to HDFS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402924" y="6576083"/>
            <a:ext cx="4613079" cy="2602354"/>
            <a:chOff x="0" y="0"/>
            <a:chExt cx="6150771" cy="34698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63726" y="1094952"/>
              <a:ext cx="2423319" cy="2374852"/>
            </a:xfrm>
            <a:custGeom>
              <a:avLst/>
              <a:gdLst/>
              <a:ahLst/>
              <a:cxnLst/>
              <a:rect r="r" b="b" t="t" l="l"/>
              <a:pathLst>
                <a:path h="2374852" w="2423319">
                  <a:moveTo>
                    <a:pt x="0" y="0"/>
                  </a:moveTo>
                  <a:lnTo>
                    <a:pt x="2423319" y="0"/>
                  </a:lnTo>
                  <a:lnTo>
                    <a:pt x="2423319" y="2374853"/>
                  </a:lnTo>
                  <a:lnTo>
                    <a:pt x="0" y="2374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6150771" cy="764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00"/>
                </a:lnSpc>
                <a:spcBef>
                  <a:spcPct val="0"/>
                </a:spcBef>
              </a:pPr>
              <a:r>
                <a:rPr lang="en-US" sz="375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5. Data Analysis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294545" y="6576083"/>
            <a:ext cx="4613079" cy="2682217"/>
            <a:chOff x="0" y="0"/>
            <a:chExt cx="6150771" cy="357628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6150771" cy="764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00"/>
                </a:lnSpc>
                <a:spcBef>
                  <a:spcPct val="0"/>
                </a:spcBef>
              </a:pPr>
              <a:r>
                <a:rPr lang="en-US" sz="375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4. Data Processing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2536999" y="1150399"/>
              <a:ext cx="1800661" cy="2425891"/>
            </a:xfrm>
            <a:custGeom>
              <a:avLst/>
              <a:gdLst/>
              <a:ahLst/>
              <a:cxnLst/>
              <a:rect r="r" b="b" t="t" l="l"/>
              <a:pathLst>
                <a:path h="2425891" w="1800661">
                  <a:moveTo>
                    <a:pt x="0" y="0"/>
                  </a:moveTo>
                  <a:lnTo>
                    <a:pt x="1800661" y="0"/>
                  </a:lnTo>
                  <a:lnTo>
                    <a:pt x="1800661" y="2425890"/>
                  </a:lnTo>
                  <a:lnTo>
                    <a:pt x="0" y="2425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872542" y="2638953"/>
            <a:ext cx="4613079" cy="114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0"/>
              </a:lnSpc>
              <a:spcBef>
                <a:spcPct val="0"/>
              </a:spcBef>
            </a:pPr>
            <a:r>
              <a:rPr lang="en-US" sz="37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2. Data Transformation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15866" y="754889"/>
            <a:ext cx="8456268" cy="103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49"/>
              </a:lnSpc>
              <a:spcBef>
                <a:spcPct val="0"/>
              </a:spcBef>
            </a:pPr>
            <a:r>
              <a:rPr lang="en-US" b="true" sz="6874">
                <a:solidFill>
                  <a:srgbClr val="16B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Processing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0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92525" y="1531899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06873" y="1531899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763226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895309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895309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763226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07636" y="3844290"/>
            <a:ext cx="13272728" cy="269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b="true" sz="9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How can we enhance fleet safety?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0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7203257" y="854896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4"/>
                </a:lnTo>
                <a:lnTo>
                  <a:pt x="0" y="1897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81164" y="-1028700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56319" y="3086100"/>
            <a:ext cx="6502937" cy="6411602"/>
            <a:chOff x="0" y="0"/>
            <a:chExt cx="8670583" cy="85488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70583" cy="3283983"/>
            </a:xfrm>
            <a:custGeom>
              <a:avLst/>
              <a:gdLst/>
              <a:ahLst/>
              <a:cxnLst/>
              <a:rect r="r" b="b" t="t" l="l"/>
              <a:pathLst>
                <a:path h="3283983" w="8670583">
                  <a:moveTo>
                    <a:pt x="0" y="0"/>
                  </a:moveTo>
                  <a:lnTo>
                    <a:pt x="8670583" y="0"/>
                  </a:lnTo>
                  <a:lnTo>
                    <a:pt x="8670583" y="3283983"/>
                  </a:lnTo>
                  <a:lnTo>
                    <a:pt x="0" y="3283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3283983"/>
              <a:ext cx="4249742" cy="5264819"/>
            </a:xfrm>
            <a:custGeom>
              <a:avLst/>
              <a:gdLst/>
              <a:ahLst/>
              <a:cxnLst/>
              <a:rect r="r" b="b" t="t" l="l"/>
              <a:pathLst>
                <a:path h="5264819" w="4249742">
                  <a:moveTo>
                    <a:pt x="0" y="0"/>
                  </a:moveTo>
                  <a:lnTo>
                    <a:pt x="4249742" y="0"/>
                  </a:lnTo>
                  <a:lnTo>
                    <a:pt x="4249742" y="5264819"/>
                  </a:lnTo>
                  <a:lnTo>
                    <a:pt x="0" y="5264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4130" t="0" r="-26848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249742" y="3283983"/>
              <a:ext cx="4420841" cy="5264819"/>
            </a:xfrm>
            <a:custGeom>
              <a:avLst/>
              <a:gdLst/>
              <a:ahLst/>
              <a:cxnLst/>
              <a:rect r="r" b="b" t="t" l="l"/>
              <a:pathLst>
                <a:path h="5264819" w="4420841">
                  <a:moveTo>
                    <a:pt x="0" y="0"/>
                  </a:moveTo>
                  <a:lnTo>
                    <a:pt x="4420841" y="0"/>
                  </a:lnTo>
                  <a:lnTo>
                    <a:pt x="4420841" y="5264819"/>
                  </a:lnTo>
                  <a:lnTo>
                    <a:pt x="0" y="5264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5024" t="-3345" r="-28998" b="-126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984704" y="3086100"/>
            <a:ext cx="6732939" cy="6411602"/>
            <a:chOff x="0" y="0"/>
            <a:chExt cx="8977252" cy="854880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3885342"/>
              <a:ext cx="8977252" cy="4663461"/>
              <a:chOff x="0" y="0"/>
              <a:chExt cx="1773284" cy="92117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773284" cy="921177"/>
              </a:xfrm>
              <a:custGeom>
                <a:avLst/>
                <a:gdLst/>
                <a:ahLst/>
                <a:cxnLst/>
                <a:rect r="r" b="b" t="t" l="l"/>
                <a:pathLst>
                  <a:path h="921177" w="1773284">
                    <a:moveTo>
                      <a:pt x="0" y="0"/>
                    </a:moveTo>
                    <a:lnTo>
                      <a:pt x="1773284" y="0"/>
                    </a:lnTo>
                    <a:lnTo>
                      <a:pt x="1773284" y="921177"/>
                    </a:lnTo>
                    <a:lnTo>
                      <a:pt x="0" y="92117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1773284" cy="9688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45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77252" cy="7911204"/>
            </a:xfrm>
            <a:custGeom>
              <a:avLst/>
              <a:gdLst/>
              <a:ahLst/>
              <a:cxnLst/>
              <a:rect r="r" b="b" t="t" l="l"/>
              <a:pathLst>
                <a:path h="7911204" w="8977252">
                  <a:moveTo>
                    <a:pt x="0" y="0"/>
                  </a:moveTo>
                  <a:lnTo>
                    <a:pt x="8977252" y="0"/>
                  </a:lnTo>
                  <a:lnTo>
                    <a:pt x="8977252" y="7911204"/>
                  </a:lnTo>
                  <a:lnTo>
                    <a:pt x="0" y="7911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00376" y="9615859"/>
            <a:ext cx="8456268" cy="45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Enhancing fleet safety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70578" y="509594"/>
            <a:ext cx="13372134" cy="103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49"/>
              </a:lnSpc>
              <a:spcBef>
                <a:spcPct val="0"/>
              </a:spcBef>
            </a:pPr>
            <a:r>
              <a:rPr lang="en-US" b="true" sz="6874">
                <a:solidFill>
                  <a:srgbClr val="16B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Identification of Risky Drivers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8012" y="2109245"/>
            <a:ext cx="6681244" cy="582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Classification of Road Saftey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92490" y="1759779"/>
            <a:ext cx="6681244" cy="104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Incidents Per Driver</a:t>
            </a:r>
          </a:p>
          <a:p>
            <a:pPr algn="ctr">
              <a:lnSpc>
                <a:spcPts val="3641"/>
              </a:lnSpc>
            </a:pPr>
            <a:r>
              <a:rPr lang="en-US" sz="2600">
                <a:solidFill>
                  <a:srgbClr val="D4D7D7"/>
                </a:solidFill>
                <a:latin typeface="Canva Sans"/>
                <a:ea typeface="Canva Sans"/>
                <a:cs typeface="Canva Sans"/>
                <a:sym typeface="Canva Sans"/>
              </a:rPr>
              <a:t> Weighted by location of incident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0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851653" y="8309558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4"/>
                </a:lnTo>
                <a:lnTo>
                  <a:pt x="0" y="1897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81164" y="-1028700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3941" y="4686521"/>
            <a:ext cx="7209386" cy="4005100"/>
          </a:xfrm>
          <a:custGeom>
            <a:avLst/>
            <a:gdLst/>
            <a:ahLst/>
            <a:cxnLst/>
            <a:rect r="r" b="b" t="t" l="l"/>
            <a:pathLst>
              <a:path h="4005100" w="7209386">
                <a:moveTo>
                  <a:pt x="0" y="0"/>
                </a:moveTo>
                <a:lnTo>
                  <a:pt x="7209386" y="0"/>
                </a:lnTo>
                <a:lnTo>
                  <a:pt x="7209386" y="4005101"/>
                </a:lnTo>
                <a:lnTo>
                  <a:pt x="0" y="40051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611" r="0" b="-1739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22737" y="4686521"/>
            <a:ext cx="3858910" cy="4005100"/>
          </a:xfrm>
          <a:custGeom>
            <a:avLst/>
            <a:gdLst/>
            <a:ahLst/>
            <a:cxnLst/>
            <a:rect r="r" b="b" t="t" l="l"/>
            <a:pathLst>
              <a:path h="4005100" w="3858910">
                <a:moveTo>
                  <a:pt x="0" y="0"/>
                </a:moveTo>
                <a:lnTo>
                  <a:pt x="3858910" y="0"/>
                </a:lnTo>
                <a:lnTo>
                  <a:pt x="3858910" y="4005101"/>
                </a:lnTo>
                <a:lnTo>
                  <a:pt x="0" y="40051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302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0376" y="9615859"/>
            <a:ext cx="8456268" cy="45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Enhancing fleet safety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70578" y="509594"/>
            <a:ext cx="13372134" cy="103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49"/>
              </a:lnSpc>
              <a:spcBef>
                <a:spcPct val="0"/>
              </a:spcBef>
            </a:pPr>
            <a:r>
              <a:rPr lang="en-US" b="true" sz="6874">
                <a:solidFill>
                  <a:srgbClr val="16B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Reccomendation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8012" y="2109245"/>
            <a:ext cx="6681244" cy="5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</a:pPr>
            <a:r>
              <a:rPr lang="en-US" sz="3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Preventative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11570" y="2109245"/>
            <a:ext cx="6681244" cy="5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1"/>
              </a:lnSpc>
            </a:pPr>
            <a:r>
              <a:rPr lang="en-US" sz="3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Reactive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8694" y="2826278"/>
            <a:ext cx="6259880" cy="93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7"/>
              </a:lnSpc>
            </a:pPr>
            <a:r>
              <a:rPr lang="en-US" sz="268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Introduce employees to the strong safety standards upheld by ANT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22252" y="2826278"/>
            <a:ext cx="6259880" cy="140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7"/>
              </a:lnSpc>
            </a:pPr>
            <a:r>
              <a:rPr lang="en-US" sz="268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 addition defensive driving education for risky drivers </a:t>
            </a:r>
          </a:p>
          <a:p>
            <a:pPr algn="ctr">
              <a:lnSpc>
                <a:spcPts val="3757"/>
              </a:lnSpc>
            </a:pPr>
            <a:r>
              <a:rPr lang="en-US" sz="268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(&gt;6 weighted risk factor 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20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851653" y="8309558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4"/>
                </a:lnTo>
                <a:lnTo>
                  <a:pt x="0" y="1897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81164" y="-1028700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56773" y="6844712"/>
            <a:ext cx="3080435" cy="1979342"/>
          </a:xfrm>
          <a:custGeom>
            <a:avLst/>
            <a:gdLst/>
            <a:ahLst/>
            <a:cxnLst/>
            <a:rect r="r" b="b" t="t" l="l"/>
            <a:pathLst>
              <a:path h="1979342" w="3080435">
                <a:moveTo>
                  <a:pt x="0" y="0"/>
                </a:moveTo>
                <a:lnTo>
                  <a:pt x="3080435" y="0"/>
                </a:lnTo>
                <a:lnTo>
                  <a:pt x="3080435" y="1979343"/>
                </a:lnTo>
                <a:lnTo>
                  <a:pt x="0" y="19793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0045" t="-114895" r="0" b="-149351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00376" y="2339610"/>
            <a:ext cx="9806362" cy="6484444"/>
            <a:chOff x="0" y="0"/>
            <a:chExt cx="13075150" cy="86459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75150" cy="8645926"/>
            </a:xfrm>
            <a:custGeom>
              <a:avLst/>
              <a:gdLst/>
              <a:ahLst/>
              <a:cxnLst/>
              <a:rect r="r" b="b" t="t" l="l"/>
              <a:pathLst>
                <a:path h="8645926" w="13075150">
                  <a:moveTo>
                    <a:pt x="0" y="0"/>
                  </a:moveTo>
                  <a:lnTo>
                    <a:pt x="13075150" y="0"/>
                  </a:lnTo>
                  <a:lnTo>
                    <a:pt x="13075150" y="8645926"/>
                  </a:lnTo>
                  <a:lnTo>
                    <a:pt x="0" y="8645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29975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1459447" y="810676"/>
              <a:ext cx="11241552" cy="1739829"/>
              <a:chOff x="0" y="0"/>
              <a:chExt cx="2113628" cy="32712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113628" cy="327121"/>
              </a:xfrm>
              <a:custGeom>
                <a:avLst/>
                <a:gdLst/>
                <a:ahLst/>
                <a:cxnLst/>
                <a:rect r="r" b="b" t="t" l="l"/>
                <a:pathLst>
                  <a:path h="327121" w="2113628">
                    <a:moveTo>
                      <a:pt x="1056814" y="0"/>
                    </a:moveTo>
                    <a:cubicBezTo>
                      <a:pt x="473152" y="0"/>
                      <a:pt x="0" y="73229"/>
                      <a:pt x="0" y="163561"/>
                    </a:cubicBezTo>
                    <a:cubicBezTo>
                      <a:pt x="0" y="253893"/>
                      <a:pt x="473152" y="327121"/>
                      <a:pt x="1056814" y="327121"/>
                    </a:cubicBezTo>
                    <a:cubicBezTo>
                      <a:pt x="1640476" y="327121"/>
                      <a:pt x="2113628" y="253893"/>
                      <a:pt x="2113628" y="163561"/>
                    </a:cubicBezTo>
                    <a:cubicBezTo>
                      <a:pt x="2113628" y="73229"/>
                      <a:pt x="1640476" y="0"/>
                      <a:pt x="105681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1E41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98153" y="-7432"/>
                <a:ext cx="1717322" cy="303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TextBox 10" id="10"/>
          <p:cNvSpPr txBox="true"/>
          <p:nvPr/>
        </p:nvSpPr>
        <p:spPr>
          <a:xfrm rot="0">
            <a:off x="300376" y="9615859"/>
            <a:ext cx="8456268" cy="45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Enhancing fleet safety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70578" y="509594"/>
            <a:ext cx="13372134" cy="103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49"/>
              </a:lnSpc>
              <a:spcBef>
                <a:spcPct val="0"/>
              </a:spcBef>
            </a:pPr>
            <a:r>
              <a:rPr lang="en-US" b="true" sz="6874">
                <a:solidFill>
                  <a:srgbClr val="16B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Event Distribution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556773" y="2809694"/>
            <a:ext cx="6160870" cy="4667612"/>
            <a:chOff x="0" y="0"/>
            <a:chExt cx="8214494" cy="622348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85725"/>
              <a:ext cx="8214494" cy="107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42"/>
                </a:lnSpc>
                <a:spcBef>
                  <a:spcPct val="0"/>
                </a:spcBef>
              </a:pPr>
              <a:r>
                <a:rPr lang="en-US" b="true" sz="4887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Takeaways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230577"/>
              <a:ext cx="8214494" cy="3522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76"/>
                </a:lnSpc>
              </a:pPr>
              <a:r>
                <a:rPr lang="en-US" sz="3054">
                  <a:solidFill>
                    <a:srgbClr val="D4D7D7"/>
                  </a:solidFill>
                  <a:latin typeface="Open Sans"/>
                  <a:ea typeface="Open Sans"/>
                  <a:cs typeface="Open Sans"/>
                  <a:sym typeface="Open Sans"/>
                </a:rPr>
                <a:t>Overspeed only registered above 75 mph</a:t>
              </a:r>
            </a:p>
            <a:p>
              <a:pPr algn="l">
                <a:lnSpc>
                  <a:spcPts val="4276"/>
                </a:lnSpc>
              </a:pPr>
            </a:p>
            <a:p>
              <a:pPr algn="l" marL="0" indent="0" lvl="0">
                <a:lnSpc>
                  <a:spcPts val="4276"/>
                </a:lnSpc>
                <a:spcBef>
                  <a:spcPct val="0"/>
                </a:spcBef>
              </a:pPr>
              <a:r>
                <a:rPr lang="en-US" sz="3054">
                  <a:solidFill>
                    <a:srgbClr val="D4D7D7"/>
                  </a:solidFill>
                  <a:latin typeface="Open Sans"/>
                  <a:ea typeface="Open Sans"/>
                  <a:cs typeface="Open Sans"/>
                  <a:sym typeface="Open Sans"/>
                </a:rPr>
                <a:t>Roughly even distribution of unsafe events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842130"/>
              <a:ext cx="8214494" cy="1381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76"/>
                </a:lnSpc>
              </a:pPr>
            </a:p>
            <a:p>
              <a:pPr algn="l" marL="0" indent="0" lvl="0">
                <a:lnSpc>
                  <a:spcPts val="4276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DAGX7L2DHvw</dc:identifier>
  <dcterms:modified xsi:type="dcterms:W3CDTF">2011-08-01T06:04:30Z</dcterms:modified>
  <cp:revision>1</cp:revision>
  <dc:title>BUAN 6346 Group 1 Final</dc:title>
</cp:coreProperties>
</file>